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 Medium" charset="1" panose="02000000000000000000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  <p:embeddedFont>
      <p:font typeface="HK Grotesk Bold" charset="1" panose="00000800000000000000"/>
      <p:regular r:id="rId26"/>
    </p:embeddedFont>
    <p:embeddedFont>
      <p:font typeface="HK Grotesk Light" charset="1" panose="00000400000000000000"/>
      <p:regular r:id="rId27"/>
    </p:embeddedFont>
    <p:embeddedFont>
      <p:font typeface="HK Grotesk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6.fntdata"/><Relationship Id="rId8" Type="http://schemas.openxmlformats.org/officeDocument/2006/relationships/slide" Target="slides/slide3.xml"/><Relationship Id="rId21" Type="http://schemas.openxmlformats.org/officeDocument/2006/relationships/slide" Target="slides/slide16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5.fntdata"/><Relationship Id="rId7" Type="http://schemas.openxmlformats.org/officeDocument/2006/relationships/slide" Target="slides/slide2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24" Type="http://schemas.openxmlformats.org/officeDocument/2006/relationships/font" Target="fonts/font24.fntdata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3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7.fntdata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YVYpQBi4.mp4" Type="http://schemas.openxmlformats.org/officeDocument/2006/relationships/video"/><Relationship Id="rId4" Target="../media/VAGYVYpQBi4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04795"/>
            <a:ext cx="5743699" cy="2782205"/>
            <a:chOff x="0" y="0"/>
            <a:chExt cx="1942930" cy="941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2930" cy="941141"/>
            </a:xfrm>
            <a:custGeom>
              <a:avLst/>
              <a:gdLst/>
              <a:ahLst/>
              <a:cxnLst/>
              <a:rect r="r" b="b" t="t" l="l"/>
              <a:pathLst>
                <a:path h="941141" w="1942930">
                  <a:moveTo>
                    <a:pt x="0" y="0"/>
                  </a:moveTo>
                  <a:lnTo>
                    <a:pt x="1942930" y="0"/>
                  </a:lnTo>
                  <a:lnTo>
                    <a:pt x="1942930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1D71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743699" y="7504795"/>
            <a:ext cx="6852302" cy="2782205"/>
            <a:chOff x="0" y="0"/>
            <a:chExt cx="2317939" cy="9411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939" cy="941141"/>
            </a:xfrm>
            <a:custGeom>
              <a:avLst/>
              <a:gdLst/>
              <a:ahLst/>
              <a:cxnLst/>
              <a:rect r="r" b="b" t="t" l="l"/>
              <a:pathLst>
                <a:path h="941141" w="2317939">
                  <a:moveTo>
                    <a:pt x="0" y="0"/>
                  </a:moveTo>
                  <a:lnTo>
                    <a:pt x="2317939" y="0"/>
                  </a:lnTo>
                  <a:lnTo>
                    <a:pt x="2317939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76DD9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96002" y="7504795"/>
            <a:ext cx="5691998" cy="2782205"/>
            <a:chOff x="0" y="0"/>
            <a:chExt cx="1925441" cy="9411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25441" cy="941141"/>
            </a:xfrm>
            <a:custGeom>
              <a:avLst/>
              <a:gdLst/>
              <a:ahLst/>
              <a:cxnLst/>
              <a:rect r="r" b="b" t="t" l="l"/>
              <a:pathLst>
                <a:path h="941141" w="1925441">
                  <a:moveTo>
                    <a:pt x="0" y="0"/>
                  </a:moveTo>
                  <a:lnTo>
                    <a:pt x="1925441" y="0"/>
                  </a:lnTo>
                  <a:lnTo>
                    <a:pt x="1925441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005CE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5400000">
            <a:off x="2971019" y="7504795"/>
            <a:ext cx="2782205" cy="2782205"/>
          </a:xfrm>
          <a:custGeom>
            <a:avLst/>
            <a:gdLst/>
            <a:ahLst/>
            <a:cxnLst/>
            <a:rect r="r" b="b" t="t" l="l"/>
            <a:pathLst>
              <a:path h="2782205" w="2782205">
                <a:moveTo>
                  <a:pt x="0" y="0"/>
                </a:moveTo>
                <a:lnTo>
                  <a:pt x="2782205" y="0"/>
                </a:lnTo>
                <a:lnTo>
                  <a:pt x="2782205" y="2782205"/>
                </a:lnTo>
                <a:lnTo>
                  <a:pt x="0" y="2782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47750" y="813810"/>
            <a:ext cx="9511178" cy="214890"/>
            <a:chOff x="0" y="0"/>
            <a:chExt cx="25294954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55270"/>
              <a:ext cx="25294954" cy="69850"/>
            </a:xfrm>
            <a:custGeom>
              <a:avLst/>
              <a:gdLst/>
              <a:ahLst/>
              <a:cxnLst/>
              <a:rect r="r" b="b" t="t" l="l"/>
              <a:pathLst>
                <a:path h="69850" w="25294954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671237"/>
            <a:ext cx="12367089" cy="2705710"/>
            <a:chOff x="0" y="0"/>
            <a:chExt cx="16489452" cy="360761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6489452" cy="2551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CICD Corporate Automation  Pipeline Using DevOps in AWS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052924"/>
              <a:ext cx="8870693" cy="554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558928" y="5783484"/>
            <a:ext cx="7490421" cy="213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  <a:r>
              <a:rPr lang="en-US" sz="201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2816"/>
              </a:lnSpc>
            </a:pPr>
            <a:r>
              <a:rPr lang="en-US" sz="20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NAGA VENKATA SIVANIKHIL MARADANI - RA2412033010020</a:t>
            </a:r>
          </a:p>
          <a:p>
            <a:pPr algn="l">
              <a:lnSpc>
                <a:spcPts val="2816"/>
              </a:lnSpc>
            </a:pPr>
            <a:r>
              <a:rPr lang="en-US" sz="20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JUJJAVARAPU SUJAN CHOWDARY - RA2412033010001</a:t>
            </a:r>
          </a:p>
          <a:p>
            <a:pPr algn="l">
              <a:lnSpc>
                <a:spcPts val="2816"/>
              </a:lnSpc>
            </a:pPr>
            <a:r>
              <a:rPr lang="en-US" sz="20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NAVEEN KUMAR REDDY - RA2412033010029</a:t>
            </a:r>
          </a:p>
          <a:p>
            <a:pPr algn="just">
              <a:lnSpc>
                <a:spcPts val="2816"/>
              </a:lnSpc>
            </a:pPr>
          </a:p>
          <a:p>
            <a:pPr algn="just">
              <a:lnSpc>
                <a:spcPts val="281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47750" y="3786505"/>
            <a:ext cx="9662957" cy="77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9"/>
              </a:lnSpc>
            </a:pPr>
            <a:r>
              <a:rPr lang="en-US" sz="222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Focuses on designing and implementing a comprehensive CI/CD Automation pipeline using DevOps tools.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53224" y="9258300"/>
            <a:ext cx="9511178" cy="214890"/>
            <a:chOff x="0" y="0"/>
            <a:chExt cx="25294954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25294954" cy="69850"/>
            </a:xfrm>
            <a:custGeom>
              <a:avLst/>
              <a:gdLst/>
              <a:ahLst/>
              <a:cxnLst/>
              <a:rect r="r" b="b" t="t" l="l"/>
              <a:pathLst>
                <a:path h="69850" w="25294954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0"/>
            <a:ext cx="15839047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258300"/>
            <a:ext cx="4724524" cy="2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RESEARCH AND DEVELOPMENT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9030" y="1197202"/>
            <a:ext cx="13459307" cy="8737334"/>
          </a:xfrm>
          <a:custGeom>
            <a:avLst/>
            <a:gdLst/>
            <a:ahLst/>
            <a:cxnLst/>
            <a:rect r="r" b="b" t="t" l="l"/>
            <a:pathLst>
              <a:path h="8737334" w="13459307">
                <a:moveTo>
                  <a:pt x="0" y="0"/>
                </a:moveTo>
                <a:lnTo>
                  <a:pt x="13459307" y="0"/>
                </a:lnTo>
                <a:lnTo>
                  <a:pt x="13459307" y="8737334"/>
                </a:lnTo>
                <a:lnTo>
                  <a:pt x="0" y="8737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205" y="1232427"/>
            <a:ext cx="13619554" cy="8841361"/>
          </a:xfrm>
          <a:custGeom>
            <a:avLst/>
            <a:gdLst/>
            <a:ahLst/>
            <a:cxnLst/>
            <a:rect r="r" b="b" t="t" l="l"/>
            <a:pathLst>
              <a:path h="8841361" w="13619554">
                <a:moveTo>
                  <a:pt x="0" y="0"/>
                </a:moveTo>
                <a:lnTo>
                  <a:pt x="13619554" y="0"/>
                </a:lnTo>
                <a:lnTo>
                  <a:pt x="13619554" y="8841361"/>
                </a:lnTo>
                <a:lnTo>
                  <a:pt x="0" y="884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923" y="1463229"/>
            <a:ext cx="13575032" cy="8823771"/>
          </a:xfrm>
          <a:custGeom>
            <a:avLst/>
            <a:gdLst/>
            <a:ahLst/>
            <a:cxnLst/>
            <a:rect r="r" b="b" t="t" l="l"/>
            <a:pathLst>
              <a:path h="8823771" w="13575032">
                <a:moveTo>
                  <a:pt x="0" y="0"/>
                </a:moveTo>
                <a:lnTo>
                  <a:pt x="13575032" y="0"/>
                </a:lnTo>
                <a:lnTo>
                  <a:pt x="13575032" y="8823771"/>
                </a:lnTo>
                <a:lnTo>
                  <a:pt x="0" y="882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14997142" cy="1687753"/>
            <a:chOff x="0" y="0"/>
            <a:chExt cx="19996190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9996190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 Analysis dashboard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19056365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972" y="1334888"/>
            <a:ext cx="13570953" cy="8809810"/>
          </a:xfrm>
          <a:custGeom>
            <a:avLst/>
            <a:gdLst/>
            <a:ahLst/>
            <a:cxnLst/>
            <a:rect r="r" b="b" t="t" l="l"/>
            <a:pathLst>
              <a:path h="8809810" w="13570953">
                <a:moveTo>
                  <a:pt x="0" y="0"/>
                </a:moveTo>
                <a:lnTo>
                  <a:pt x="13570952" y="0"/>
                </a:lnTo>
                <a:lnTo>
                  <a:pt x="13570952" y="8809810"/>
                </a:lnTo>
                <a:lnTo>
                  <a:pt x="0" y="8809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10271198" cy="1687753"/>
            <a:chOff x="0" y="0"/>
            <a:chExt cx="13694930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3694930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Grafana Dashboard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13051266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0897" y="1277761"/>
            <a:ext cx="13558028" cy="8801420"/>
          </a:xfrm>
          <a:custGeom>
            <a:avLst/>
            <a:gdLst/>
            <a:ahLst/>
            <a:cxnLst/>
            <a:rect r="r" b="b" t="t" l="l"/>
            <a:pathLst>
              <a:path h="8801420" w="13558028">
                <a:moveTo>
                  <a:pt x="0" y="0"/>
                </a:moveTo>
                <a:lnTo>
                  <a:pt x="13558028" y="0"/>
                </a:lnTo>
                <a:lnTo>
                  <a:pt x="13558028" y="8801420"/>
                </a:lnTo>
                <a:lnTo>
                  <a:pt x="0" y="8801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RESULT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53224" y="813810"/>
            <a:ext cx="9511178" cy="214890"/>
            <a:chOff x="0" y="0"/>
            <a:chExt cx="25294954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25294954" cy="69850"/>
            </a:xfrm>
            <a:custGeom>
              <a:avLst/>
              <a:gdLst/>
              <a:ahLst/>
              <a:cxnLst/>
              <a:rect r="r" b="b" t="t" l="l"/>
              <a:pathLst>
                <a:path h="69850" w="25294954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04795"/>
            <a:ext cx="5743699" cy="2782205"/>
            <a:chOff x="0" y="0"/>
            <a:chExt cx="1942930" cy="9411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2930" cy="941141"/>
            </a:xfrm>
            <a:custGeom>
              <a:avLst/>
              <a:gdLst/>
              <a:ahLst/>
              <a:cxnLst/>
              <a:rect r="r" b="b" t="t" l="l"/>
              <a:pathLst>
                <a:path h="941141" w="1942930">
                  <a:moveTo>
                    <a:pt x="0" y="0"/>
                  </a:moveTo>
                  <a:lnTo>
                    <a:pt x="1942930" y="0"/>
                  </a:lnTo>
                  <a:lnTo>
                    <a:pt x="1942930" y="941141"/>
                  </a:lnTo>
                  <a:lnTo>
                    <a:pt x="0" y="941141"/>
                  </a:lnTo>
                  <a:close/>
                </a:path>
              </a:pathLst>
            </a:custGeom>
            <a:solidFill>
              <a:srgbClr val="D610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43699" y="8039299"/>
            <a:ext cx="6852302" cy="2247701"/>
            <a:chOff x="0" y="0"/>
            <a:chExt cx="2317939" cy="760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7939" cy="760333"/>
            </a:xfrm>
            <a:custGeom>
              <a:avLst/>
              <a:gdLst/>
              <a:ahLst/>
              <a:cxnLst/>
              <a:rect r="r" b="b" t="t" l="l"/>
              <a:pathLst>
                <a:path h="760333" w="2317939">
                  <a:moveTo>
                    <a:pt x="0" y="0"/>
                  </a:moveTo>
                  <a:lnTo>
                    <a:pt x="2317939" y="0"/>
                  </a:lnTo>
                  <a:lnTo>
                    <a:pt x="2317939" y="760333"/>
                  </a:lnTo>
                  <a:lnTo>
                    <a:pt x="0" y="760333"/>
                  </a:lnTo>
                  <a:close/>
                </a:path>
              </a:pathLst>
            </a:custGeom>
            <a:solidFill>
              <a:srgbClr val="9DC6E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596002" y="8039299"/>
            <a:ext cx="5691998" cy="2247701"/>
            <a:chOff x="0" y="0"/>
            <a:chExt cx="1925441" cy="760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5441" cy="760333"/>
            </a:xfrm>
            <a:custGeom>
              <a:avLst/>
              <a:gdLst/>
              <a:ahLst/>
              <a:cxnLst/>
              <a:rect r="r" b="b" t="t" l="l"/>
              <a:pathLst>
                <a:path h="760333" w="1925441">
                  <a:moveTo>
                    <a:pt x="0" y="0"/>
                  </a:moveTo>
                  <a:lnTo>
                    <a:pt x="1925441" y="0"/>
                  </a:lnTo>
                  <a:lnTo>
                    <a:pt x="1925441" y="760333"/>
                  </a:lnTo>
                  <a:lnTo>
                    <a:pt x="0" y="760333"/>
                  </a:lnTo>
                  <a:close/>
                </a:path>
              </a:pathLst>
            </a:custGeom>
            <a:solidFill>
              <a:srgbClr val="005CE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12659796" y="8039299"/>
            <a:ext cx="2782205" cy="2782205"/>
          </a:xfrm>
          <a:custGeom>
            <a:avLst/>
            <a:gdLst/>
            <a:ahLst/>
            <a:cxnLst/>
            <a:rect r="r" b="b" t="t" l="l"/>
            <a:pathLst>
              <a:path h="2782205" w="2782205">
                <a:moveTo>
                  <a:pt x="0" y="0"/>
                </a:moveTo>
                <a:lnTo>
                  <a:pt x="2782205" y="0"/>
                </a:lnTo>
                <a:lnTo>
                  <a:pt x="2782205" y="2782205"/>
                </a:lnTo>
                <a:lnTo>
                  <a:pt x="0" y="2782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352597" y="7504795"/>
            <a:ext cx="2782205" cy="278220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731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26197" y="3401225"/>
            <a:ext cx="6823078" cy="1617834"/>
            <a:chOff x="0" y="0"/>
            <a:chExt cx="9097438" cy="215711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097438" cy="12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Conclusion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41095"/>
              <a:ext cx="9097438" cy="416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813810"/>
            <a:ext cx="4724524" cy="2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RESEARCH AND DEVELOPMENT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400000">
            <a:off x="2265943" y="8200346"/>
            <a:ext cx="2782205" cy="1391102"/>
          </a:xfrm>
          <a:custGeom>
            <a:avLst/>
            <a:gdLst/>
            <a:ahLst/>
            <a:cxnLst/>
            <a:rect r="r" b="b" t="t" l="l"/>
            <a:pathLst>
              <a:path h="1391102" w="2782205">
                <a:moveTo>
                  <a:pt x="0" y="0"/>
                </a:moveTo>
                <a:lnTo>
                  <a:pt x="2782205" y="0"/>
                </a:lnTo>
                <a:lnTo>
                  <a:pt x="2782205" y="1391103"/>
                </a:lnTo>
                <a:lnTo>
                  <a:pt x="0" y="1391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86626" y="1002768"/>
            <a:ext cx="7738763" cy="733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6"/>
              </a:lnSpc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</a:t>
            </a:r>
            <a:r>
              <a:rPr lang="en-US" b="true" sz="2100" spc="2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eamless Integration and Automation: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Successfully implemented a robust CI/CD pipeline, streamlining the software delivery lifecycle.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Achieved end-to-end automation from code integration to production deployment.</a:t>
            </a:r>
          </a:p>
          <a:p>
            <a:pPr algn="just">
              <a:lnSpc>
                <a:spcPts val="2646"/>
              </a:lnSpc>
            </a:pPr>
            <a:r>
              <a:rPr lang="en-US" b="true" sz="2100" spc="2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Security and Reliability: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Incorporated advanced security measures, including vulnerability scans and role-based access controls (RBAC).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Delivered a secure and scalable deployment infrastructure.</a:t>
            </a:r>
          </a:p>
          <a:p>
            <a:pPr algn="just">
              <a:lnSpc>
                <a:spcPts val="2646"/>
              </a:lnSpc>
            </a:pPr>
          </a:p>
          <a:p>
            <a:pPr algn="just">
              <a:lnSpc>
                <a:spcPts val="2646"/>
              </a:lnSpc>
            </a:pPr>
            <a:r>
              <a:rPr lang="en-US" b="true" sz="2100" spc="2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Enhanced Monitoring and Alerts: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Deployed real-time monitoring with Prometheus and Grafana, ensuring operational transparency.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Configured</a:t>
            </a: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alert systems to minimize downtime and ensure high availability.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</a:p>
          <a:p>
            <a:pPr algn="just">
              <a:lnSpc>
                <a:spcPts val="2646"/>
              </a:lnSpc>
            </a:pPr>
            <a:r>
              <a:rPr lang="en-US" b="true" sz="2100" spc="2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Scalable and Future-Ready: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Built an adaptable pipeline framework suitable for evolving corporate needs.</a:t>
            </a:r>
          </a:p>
          <a:p>
            <a:pPr algn="just" marL="453390" indent="-226695" lvl="1">
              <a:lnSpc>
                <a:spcPts val="2646"/>
              </a:lnSpc>
              <a:buFont typeface="Arial"/>
              <a:buChar char="•"/>
            </a:pPr>
            <a:r>
              <a:rPr lang="en-US" sz="2100" spc="21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Enabled faster and more reliable software releases, setting a foundation for continuous improvement.</a:t>
            </a:r>
          </a:p>
          <a:p>
            <a:pPr algn="just">
              <a:lnSpc>
                <a:spcPts val="264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885015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300" y="0"/>
                </a:lnTo>
                <a:lnTo>
                  <a:pt x="1817300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53749" cy="10287000"/>
            <a:chOff x="0" y="0"/>
            <a:chExt cx="2859663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9663" cy="3479800"/>
            </a:xfrm>
            <a:custGeom>
              <a:avLst/>
              <a:gdLst/>
              <a:ahLst/>
              <a:cxnLst/>
              <a:rect r="r" b="b" t="t" l="l"/>
              <a:pathLst>
                <a:path h="3479800" w="2859663">
                  <a:moveTo>
                    <a:pt x="0" y="0"/>
                  </a:moveTo>
                  <a:lnTo>
                    <a:pt x="2859663" y="0"/>
                  </a:lnTo>
                  <a:lnTo>
                    <a:pt x="285966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5CE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78522" y="4924720"/>
            <a:ext cx="4071571" cy="2035786"/>
          </a:xfrm>
          <a:custGeom>
            <a:avLst/>
            <a:gdLst/>
            <a:ahLst/>
            <a:cxnLst/>
            <a:rect r="r" b="b" t="t" l="l"/>
            <a:pathLst>
              <a:path h="2035786" w="4071571">
                <a:moveTo>
                  <a:pt x="0" y="0"/>
                </a:moveTo>
                <a:lnTo>
                  <a:pt x="4071571" y="0"/>
                </a:lnTo>
                <a:lnTo>
                  <a:pt x="4071571" y="2035785"/>
                </a:lnTo>
                <a:lnTo>
                  <a:pt x="0" y="2035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147076" y="431446"/>
            <a:ext cx="4934464" cy="4071571"/>
            <a:chOff x="0" y="0"/>
            <a:chExt cx="1669189" cy="13772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9189" cy="1377297"/>
            </a:xfrm>
            <a:custGeom>
              <a:avLst/>
              <a:gdLst/>
              <a:ahLst/>
              <a:cxnLst/>
              <a:rect r="r" b="b" t="t" l="l"/>
              <a:pathLst>
                <a:path h="1377297" w="1669189">
                  <a:moveTo>
                    <a:pt x="0" y="0"/>
                  </a:moveTo>
                  <a:lnTo>
                    <a:pt x="1669189" y="0"/>
                  </a:lnTo>
                  <a:lnTo>
                    <a:pt x="1669189" y="1377297"/>
                  </a:lnTo>
                  <a:lnTo>
                    <a:pt x="0" y="1377297"/>
                  </a:lnTo>
                  <a:close/>
                </a:path>
              </a:pathLst>
            </a:custGeom>
            <a:solidFill>
              <a:srgbClr val="D610D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901153" y="4060829"/>
            <a:ext cx="5415945" cy="1747270"/>
            <a:chOff x="0" y="0"/>
            <a:chExt cx="7221260" cy="23296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221260" cy="12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640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Thank You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08598"/>
              <a:ext cx="6803610" cy="721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87173" y="5942831"/>
            <a:ext cx="4366576" cy="436657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731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534776" y="9258300"/>
            <a:ext cx="4724524" cy="2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RESEARCH AND DEVELOPMENT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66492" y="9258300"/>
            <a:ext cx="2926301" cy="214890"/>
            <a:chOff x="0" y="0"/>
            <a:chExt cx="7782490" cy="57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55270"/>
              <a:ext cx="7782490" cy="69850"/>
            </a:xfrm>
            <a:custGeom>
              <a:avLst/>
              <a:gdLst/>
              <a:ahLst/>
              <a:cxnLst/>
              <a:rect r="r" b="b" t="t" l="l"/>
              <a:pathLst>
                <a:path h="69850" w="7782490">
                  <a:moveTo>
                    <a:pt x="749166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782490" y="69850"/>
                  </a:lnTo>
                  <a:lnTo>
                    <a:pt x="778249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08" y="2901855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96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57097" y="0"/>
            <a:ext cx="5784661" cy="2892330"/>
          </a:xfrm>
          <a:custGeom>
            <a:avLst/>
            <a:gdLst/>
            <a:ahLst/>
            <a:cxnLst/>
            <a:rect r="r" b="b" t="t" l="l"/>
            <a:pathLst>
              <a:path h="2892330" w="5784661">
                <a:moveTo>
                  <a:pt x="0" y="0"/>
                </a:moveTo>
                <a:lnTo>
                  <a:pt x="5784661" y="0"/>
                </a:lnTo>
                <a:lnTo>
                  <a:pt x="5784661" y="2892330"/>
                </a:lnTo>
                <a:lnTo>
                  <a:pt x="0" y="289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53224" y="9258300"/>
            <a:ext cx="9511178" cy="214890"/>
            <a:chOff x="0" y="0"/>
            <a:chExt cx="25294954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25294954" cy="69850"/>
            </a:xfrm>
            <a:custGeom>
              <a:avLst/>
              <a:gdLst/>
              <a:ahLst/>
              <a:cxnLst/>
              <a:rect r="r" b="b" t="t" l="l"/>
              <a:pathLst>
                <a:path h="69850" w="25294954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2700000">
            <a:off x="2961716" y="4079664"/>
            <a:ext cx="3302233" cy="3302233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5C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72297" y="2441489"/>
            <a:ext cx="7745801" cy="4930214"/>
            <a:chOff x="0" y="0"/>
            <a:chExt cx="10327734" cy="657361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53994"/>
              <a:ext cx="10327734" cy="4619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What is CI/CD?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Continuous Integration (CI): Automates code integration and testing.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Continuous Deployment (CD): Automates the release of validated builds to production.</a:t>
              </a:r>
            </a:p>
            <a:p>
              <a:pPr algn="just">
                <a:lnSpc>
                  <a:spcPts val="2520"/>
                </a:lnSpc>
              </a:pPr>
            </a:p>
            <a:p>
              <a:pPr algn="just">
                <a:lnSpc>
                  <a:spcPts val="252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Why CI/CD Matters in the Corporate World: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Accelerates software delivery cycles.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Enhances collaboration between development and operations.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Ensures high-quality and secure deployments.</a:t>
              </a:r>
            </a:p>
            <a:p>
              <a:pPr algn="just">
                <a:lnSpc>
                  <a:spcPts val="252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10327734" cy="12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INTRODUCTION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258300"/>
            <a:ext cx="4724524" cy="2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RESEARCH AND DEVELOPMENT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3908" y="2901855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96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57097" y="0"/>
            <a:ext cx="5784661" cy="2892330"/>
          </a:xfrm>
          <a:custGeom>
            <a:avLst/>
            <a:gdLst/>
            <a:ahLst/>
            <a:cxnLst/>
            <a:rect r="r" b="b" t="t" l="l"/>
            <a:pathLst>
              <a:path h="2892330" w="5784661">
                <a:moveTo>
                  <a:pt x="0" y="0"/>
                </a:moveTo>
                <a:lnTo>
                  <a:pt x="5784661" y="0"/>
                </a:lnTo>
                <a:lnTo>
                  <a:pt x="5784661" y="2892330"/>
                </a:lnTo>
                <a:lnTo>
                  <a:pt x="0" y="289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53224" y="9258300"/>
            <a:ext cx="9511178" cy="214890"/>
            <a:chOff x="0" y="0"/>
            <a:chExt cx="25294954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25294954" cy="69850"/>
            </a:xfrm>
            <a:custGeom>
              <a:avLst/>
              <a:gdLst/>
              <a:ahLst/>
              <a:cxnLst/>
              <a:rect r="r" b="b" t="t" l="l"/>
              <a:pathLst>
                <a:path h="69850" w="25294954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2700000">
            <a:off x="2961716" y="4079664"/>
            <a:ext cx="3302233" cy="3302233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5C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72297" y="1027026"/>
            <a:ext cx="7745801" cy="7759139"/>
            <a:chOff x="0" y="0"/>
            <a:chExt cx="10327734" cy="1034551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53994"/>
              <a:ext cx="10327734" cy="839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Key Features: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Secure infrastructure setup for Kubernetes and virtual machines.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Deployment of essential tools like Jenkins, SonarQube, Nexus, and Docker.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Implementation of vulnerability scanning and artifact management.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Comprehensive monitoring using Prometheus and Grafana</a:t>
              </a: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.</a:t>
              </a:r>
            </a:p>
            <a:p>
              <a:pPr algn="just">
                <a:lnSpc>
                  <a:spcPts val="2520"/>
                </a:lnSpc>
              </a:pPr>
            </a:p>
            <a:p>
              <a:pPr algn="just">
                <a:lnSpc>
                  <a:spcPts val="252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Technologies Involved: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DevOps Tools: Jenkins, Docker, Kubernetes, Nexus.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</a:t>
              </a: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ecurity: Trivy for vulnerability scanning, RBAC for access control.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Monitor</a:t>
              </a: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ing: Prometheus, Grafana, Node Exporter.</a:t>
              </a:r>
            </a:p>
            <a:p>
              <a:pPr algn="just">
                <a:lnSpc>
                  <a:spcPts val="2520"/>
                </a:lnSpc>
              </a:pPr>
            </a:p>
            <a:p>
              <a:pPr algn="just">
                <a:lnSpc>
                  <a:spcPts val="252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</a:t>
              </a: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nd Goals: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Achieve automated, secure, and efficient software delivery.</a:t>
              </a:r>
            </a:p>
            <a:p>
              <a:pPr algn="just" marL="453390" indent="-226695" lvl="1">
                <a:lnSpc>
                  <a:spcPts val="252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</a:t>
              </a:r>
              <a:r>
                <a:rPr lang="en-US" sz="2100" spc="21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emonstrate the CI/CD process with real-time monitoring and alerts.</a:t>
              </a:r>
            </a:p>
            <a:p>
              <a:pPr algn="just">
                <a:lnSpc>
                  <a:spcPts val="252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10327734" cy="1275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OBJECTIVE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258300"/>
            <a:ext cx="4724524" cy="2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RESEARCH AND DEVELOPMENT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5630" y="1299592"/>
            <a:ext cx="12656859" cy="8800198"/>
          </a:xfrm>
          <a:custGeom>
            <a:avLst/>
            <a:gdLst/>
            <a:ahLst/>
            <a:cxnLst/>
            <a:rect r="r" b="b" t="t" l="l"/>
            <a:pathLst>
              <a:path h="8800198" w="12656859">
                <a:moveTo>
                  <a:pt x="0" y="0"/>
                </a:moveTo>
                <a:lnTo>
                  <a:pt x="12656859" y="0"/>
                </a:lnTo>
                <a:lnTo>
                  <a:pt x="12656859" y="8800198"/>
                </a:lnTo>
                <a:lnTo>
                  <a:pt x="0" y="880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48301" y="1252236"/>
            <a:ext cx="7513002" cy="8812906"/>
          </a:xfrm>
          <a:custGeom>
            <a:avLst/>
            <a:gdLst/>
            <a:ahLst/>
            <a:cxnLst/>
            <a:rect r="r" b="b" t="t" l="l"/>
            <a:pathLst>
              <a:path h="8812906" w="7513002">
                <a:moveTo>
                  <a:pt x="0" y="0"/>
                </a:moveTo>
                <a:lnTo>
                  <a:pt x="7513002" y="0"/>
                </a:lnTo>
                <a:lnTo>
                  <a:pt x="7513002" y="8812906"/>
                </a:lnTo>
                <a:lnTo>
                  <a:pt x="0" y="8812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7549" y="1220821"/>
            <a:ext cx="6812010" cy="8861152"/>
          </a:xfrm>
          <a:custGeom>
            <a:avLst/>
            <a:gdLst/>
            <a:ahLst/>
            <a:cxnLst/>
            <a:rect r="r" b="b" t="t" l="l"/>
            <a:pathLst>
              <a:path h="8861152" w="6812010">
                <a:moveTo>
                  <a:pt x="0" y="0"/>
                </a:moveTo>
                <a:lnTo>
                  <a:pt x="6812010" y="0"/>
                </a:lnTo>
                <a:lnTo>
                  <a:pt x="6812010" y="8861152"/>
                </a:lnTo>
                <a:lnTo>
                  <a:pt x="0" y="8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2842" y="1335385"/>
            <a:ext cx="8689273" cy="8689273"/>
          </a:xfrm>
          <a:custGeom>
            <a:avLst/>
            <a:gdLst/>
            <a:ahLst/>
            <a:cxnLst/>
            <a:rect r="r" b="b" t="t" l="l"/>
            <a:pathLst>
              <a:path h="8689273" w="8689273">
                <a:moveTo>
                  <a:pt x="0" y="0"/>
                </a:moveTo>
                <a:lnTo>
                  <a:pt x="8689273" y="0"/>
                </a:lnTo>
                <a:lnTo>
                  <a:pt x="8689273" y="8689273"/>
                </a:lnTo>
                <a:lnTo>
                  <a:pt x="0" y="8689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9995" y="1340908"/>
            <a:ext cx="9122008" cy="8654505"/>
          </a:xfrm>
          <a:custGeom>
            <a:avLst/>
            <a:gdLst/>
            <a:ahLst/>
            <a:cxnLst/>
            <a:rect r="r" b="b" t="t" l="l"/>
            <a:pathLst>
              <a:path h="8654505" w="9122008">
                <a:moveTo>
                  <a:pt x="0" y="0"/>
                </a:moveTo>
                <a:lnTo>
                  <a:pt x="9122008" y="0"/>
                </a:lnTo>
                <a:lnTo>
                  <a:pt x="9122008" y="8654504"/>
                </a:lnTo>
                <a:lnTo>
                  <a:pt x="0" y="865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16" y="184824"/>
            <a:ext cx="6438691" cy="1687753"/>
            <a:chOff x="0" y="0"/>
            <a:chExt cx="8584922" cy="22503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8584922" cy="1373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67"/>
                </a:lnSpc>
              </a:pPr>
              <a:r>
                <a:rPr lang="en-US" sz="6889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2505"/>
              <a:ext cx="8181429" cy="447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2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3749062" y="-210712"/>
            <a:ext cx="10370142" cy="10708423"/>
            <a:chOff x="0" y="0"/>
            <a:chExt cx="2354580" cy="24313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3310" cy="2431388"/>
            </a:xfrm>
            <a:custGeom>
              <a:avLst/>
              <a:gdLst/>
              <a:ahLst/>
              <a:cxnLst/>
              <a:rect r="r" b="b" t="t" l="l"/>
              <a:pathLst>
                <a:path h="2431388" w="2353310">
                  <a:moveTo>
                    <a:pt x="784860" y="2364078"/>
                  </a:moveTo>
                  <a:cubicBezTo>
                    <a:pt x="905510" y="2404718"/>
                    <a:pt x="1042670" y="2431388"/>
                    <a:pt x="1177290" y="2431388"/>
                  </a:cubicBezTo>
                  <a:cubicBezTo>
                    <a:pt x="1311910" y="2431388"/>
                    <a:pt x="1441450" y="2408528"/>
                    <a:pt x="1560830" y="2367888"/>
                  </a:cubicBezTo>
                  <a:cubicBezTo>
                    <a:pt x="1563370" y="2366618"/>
                    <a:pt x="1565910" y="2366618"/>
                    <a:pt x="1568450" y="2365348"/>
                  </a:cubicBezTo>
                  <a:cubicBezTo>
                    <a:pt x="2016760" y="2202788"/>
                    <a:pt x="2346960" y="1773528"/>
                    <a:pt x="2353310" y="12732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72291"/>
                  </a:lnTo>
                  <a:cubicBezTo>
                    <a:pt x="6350" y="1776068"/>
                    <a:pt x="331470" y="2205328"/>
                    <a:pt x="784860" y="2364078"/>
                  </a:cubicBezTo>
                  <a:close/>
                </a:path>
              </a:pathLst>
            </a:custGeom>
            <a:solidFill>
              <a:srgbClr val="1D71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753224" y="9258300"/>
            <a:ext cx="9511178" cy="214890"/>
            <a:chOff x="0" y="0"/>
            <a:chExt cx="25294954" cy="571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55270"/>
              <a:ext cx="25294954" cy="69850"/>
            </a:xfrm>
            <a:custGeom>
              <a:avLst/>
              <a:gdLst/>
              <a:ahLst/>
              <a:cxnLst/>
              <a:rect r="r" b="b" t="t" l="l"/>
              <a:pathLst>
                <a:path h="69850" w="25294954">
                  <a:moveTo>
                    <a:pt x="2500412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294954" y="69850"/>
                  </a:lnTo>
                  <a:lnTo>
                    <a:pt x="25294954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36394" y="4665081"/>
            <a:ext cx="5859323" cy="95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5F5E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66204" y="1727835"/>
            <a:ext cx="9198199" cy="7517130"/>
            <a:chOff x="0" y="0"/>
            <a:chExt cx="12264265" cy="100228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63454"/>
              <a:ext cx="1016003" cy="416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91236" y="-28575"/>
              <a:ext cx="10773029" cy="10051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3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Enhanced Deployment Efficiency: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Reduced deployment time by automating build, test, and release processes.</a:t>
              </a:r>
            </a:p>
            <a:p>
              <a:pPr algn="just">
                <a:lnSpc>
                  <a:spcPts val="2730"/>
                </a:lnSpc>
              </a:pPr>
            </a:p>
            <a:p>
              <a:pPr algn="just">
                <a:lnSpc>
                  <a:spcPts val="273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Improved Security and Reliability: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Integrated Trivy vulnerability scanning and RBAC for secure deployments.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Continuous monitoring of system and application metrics.</a:t>
              </a:r>
            </a:p>
            <a:p>
              <a:pPr algn="just">
                <a:lnSpc>
                  <a:spcPts val="2730"/>
                </a:lnSpc>
              </a:pPr>
            </a:p>
            <a:p>
              <a:pPr algn="just">
                <a:lnSpc>
                  <a:spcPts val="273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Streamlined Artifact Management: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Efficient artifact storage and distribution using Nexus.</a:t>
              </a:r>
            </a:p>
            <a:p>
              <a:pPr algn="just">
                <a:lnSpc>
                  <a:spcPts val="2730"/>
                </a:lnSpc>
              </a:pPr>
            </a:p>
            <a:p>
              <a:pPr algn="just">
                <a:lnSpc>
                  <a:spcPts val="273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Scalable and Robust Infrastructure: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Kubernetes cluster setup supports seamless scaling and load balancing.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High availability ensured for production-grade deployments.</a:t>
              </a:r>
            </a:p>
            <a:p>
              <a:pPr algn="just">
                <a:lnSpc>
                  <a:spcPts val="2730"/>
                </a:lnSpc>
              </a:pPr>
            </a:p>
            <a:p>
              <a:pPr algn="just">
                <a:lnSpc>
                  <a:spcPts val="2730"/>
                </a:lnSpc>
              </a:pPr>
              <a:r>
                <a:rPr lang="en-US" b="true" sz="2100" spc="21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Actionable Insights: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Real-time monitoring dashboards with Grafana for system and application performance.</a:t>
              </a:r>
            </a:p>
            <a:p>
              <a:pPr algn="just" marL="453392" indent="-226696" lvl="1">
                <a:lnSpc>
                  <a:spcPts val="2730"/>
                </a:lnSpc>
                <a:buFont typeface="Arial"/>
                <a:buChar char="•"/>
              </a:pPr>
              <a:r>
                <a:rPr lang="en-US" sz="2100" spc="21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Email notifications for build/test results and system health alerts.</a:t>
              </a:r>
            </a:p>
            <a:p>
              <a:pPr algn="just">
                <a:lnSpc>
                  <a:spcPts val="273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9258300"/>
            <a:ext cx="4724524" cy="2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9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RESEARCH AND DEVELOPMENT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25389" y="557455"/>
            <a:ext cx="1817299" cy="1811548"/>
          </a:xfrm>
          <a:custGeom>
            <a:avLst/>
            <a:gdLst/>
            <a:ahLst/>
            <a:cxnLst/>
            <a:rect r="r" b="b" t="t" l="l"/>
            <a:pathLst>
              <a:path h="1811548" w="1817299">
                <a:moveTo>
                  <a:pt x="0" y="0"/>
                </a:moveTo>
                <a:lnTo>
                  <a:pt x="1817299" y="0"/>
                </a:lnTo>
                <a:lnTo>
                  <a:pt x="1817299" y="1811548"/>
                </a:lnTo>
                <a:lnTo>
                  <a:pt x="0" y="181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E7F018E3CBE64AA1C22DEA123DCA00" ma:contentTypeVersion="13" ma:contentTypeDescription="Create a new document." ma:contentTypeScope="" ma:versionID="c7f5f05c9730d3ec7aeaf637b1009f8d">
  <xsd:schema xmlns:xsd="http://www.w3.org/2001/XMLSchema" xmlns:xs="http://www.w3.org/2001/XMLSchema" xmlns:p="http://schemas.microsoft.com/office/2006/metadata/properties" xmlns:ns2="5d20c4ea-a2b3-4475-8685-e6ef8552386a" xmlns:ns3="6e0554f2-154a-4b81-9c75-3e17d4894bd5" targetNamespace="http://schemas.microsoft.com/office/2006/metadata/properties" ma:root="true" ma:fieldsID="ef949c39eb83b4c1deda54ad0ca81c43" ns2:_="" ns3:_="">
    <xsd:import namespace="5d20c4ea-a2b3-4475-8685-e6ef8552386a"/>
    <xsd:import namespace="6e0554f2-154a-4b81-9c75-3e17d4894bd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0c4ea-a2b3-4475-8685-e6ef8552386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7c160f4-057d-4a30-a9cb-7ae690d413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554f2-154a-4b81-9c75-3e17d4894bd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4d85d52-956d-442a-8edd-c2bafc0458ed}" ma:internalName="TaxCatchAll" ma:showField="CatchAllData" ma:web="6e0554f2-154a-4b81-9c75-3e17d4894b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0554f2-154a-4b81-9c75-3e17d4894bd5" xsi:nil="true"/>
    <lcf76f155ced4ddcb4097134ff3c332f xmlns="5d20c4ea-a2b3-4475-8685-e6ef8552386a">
      <Terms xmlns="http://schemas.microsoft.com/office/infopath/2007/PartnerControls"/>
    </lcf76f155ced4ddcb4097134ff3c332f>
    <ReferenceId xmlns="5d20c4ea-a2b3-4475-8685-e6ef8552386a" xsi:nil="true"/>
  </documentManagement>
</p:properties>
</file>

<file path=customXml/itemProps1.xml><?xml version="1.0" encoding="utf-8"?>
<ds:datastoreItem xmlns:ds="http://schemas.openxmlformats.org/officeDocument/2006/customXml" ds:itemID="{B9E7ECEC-B16D-44A1-B4E4-340EC88B9D16}"/>
</file>

<file path=customXml/itemProps2.xml><?xml version="1.0" encoding="utf-8"?>
<ds:datastoreItem xmlns:ds="http://schemas.openxmlformats.org/officeDocument/2006/customXml" ds:itemID="{7D1C5562-ED54-4998-93EB-C3D08E7928C5}"/>
</file>

<file path=customXml/itemProps3.xml><?xml version="1.0" encoding="utf-8"?>
<ds:datastoreItem xmlns:ds="http://schemas.openxmlformats.org/officeDocument/2006/customXml" ds:itemID="{0C3329BA-025C-48EE-B1BD-E8AAAE25A88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CICD Corporate Automation  Pipeline Using DevOps in AWS</dc:title>
  <cp:revision>1</cp:revision>
  <dcterms:created xsi:type="dcterms:W3CDTF">2006-08-16T00:00:00Z</dcterms:created>
  <dcterms:modified xsi:type="dcterms:W3CDTF">2011-08-01T06:04:30Z</dcterms:modified>
  <dc:identifier>DAGPtIECYWM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0x010100ABE7F018E3CBE64AA1C22DEA123DCA00</vt:lpwstr>
  </property>
</Properties>
</file>